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3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50" r:id="rId23"/>
    <p:sldId id="357" r:id="rId24"/>
    <p:sldId id="355" r:id="rId25"/>
    <p:sldId id="356" r:id="rId26"/>
    <p:sldId id="302" r:id="rId27"/>
    <p:sldId id="348" r:id="rId28"/>
    <p:sldId id="334" r:id="rId29"/>
    <p:sldId id="318" r:id="rId30"/>
    <p:sldId id="327" r:id="rId31"/>
    <p:sldId id="328" r:id="rId32"/>
    <p:sldId id="313" r:id="rId33"/>
    <p:sldId id="272" r:id="rId34"/>
    <p:sldId id="321" r:id="rId35"/>
    <p:sldId id="338" r:id="rId36"/>
    <p:sldId id="335" r:id="rId37"/>
    <p:sldId id="351" r:id="rId38"/>
    <p:sldId id="336" r:id="rId39"/>
    <p:sldId id="359" r:id="rId40"/>
    <p:sldId id="360" r:id="rId41"/>
    <p:sldId id="361" r:id="rId42"/>
    <p:sldId id="362" r:id="rId43"/>
    <p:sldId id="363" r:id="rId44"/>
    <p:sldId id="275" r:id="rId45"/>
    <p:sldId id="311" r:id="rId46"/>
    <p:sldId id="276" r:id="rId47"/>
    <p:sldId id="312" r:id="rId48"/>
    <p:sldId id="277" r:id="rId49"/>
    <p:sldId id="278" r:id="rId50"/>
    <p:sldId id="279" r:id="rId51"/>
    <p:sldId id="280" r:id="rId52"/>
    <p:sldId id="322" r:id="rId53"/>
    <p:sldId id="339" r:id="rId54"/>
    <p:sldId id="331" r:id="rId55"/>
    <p:sldId id="281" r:id="rId56"/>
    <p:sldId id="358" r:id="rId57"/>
    <p:sldId id="282" r:id="rId58"/>
    <p:sldId id="283" r:id="rId59"/>
    <p:sldId id="284" r:id="rId60"/>
    <p:sldId id="285" r:id="rId61"/>
    <p:sldId id="286" r:id="rId62"/>
    <p:sldId id="320" r:id="rId63"/>
    <p:sldId id="287" r:id="rId64"/>
    <p:sldId id="289" r:id="rId65"/>
    <p:sldId id="314" r:id="rId66"/>
    <p:sldId id="290" r:id="rId67"/>
    <p:sldId id="291" r:id="rId68"/>
    <p:sldId id="340" r:id="rId69"/>
    <p:sldId id="341" r:id="rId70"/>
    <p:sldId id="353" r:id="rId71"/>
    <p:sldId id="352" r:id="rId72"/>
    <p:sldId id="354" r:id="rId73"/>
    <p:sldId id="307" r:id="rId74"/>
    <p:sldId id="294" r:id="rId75"/>
    <p:sldId id="295" r:id="rId76"/>
    <p:sldId id="296" r:id="rId77"/>
    <p:sldId id="324" r:id="rId78"/>
    <p:sldId id="325" r:id="rId79"/>
    <p:sldId id="308" r:id="rId80"/>
    <p:sldId id="343" r:id="rId81"/>
    <p:sldId id="346" r:id="rId82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8C3540-A856-87BD-F02C-0D9BDDEC5424}" v="43" dt="2024-08-21T14:34:33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customXml" Target="../ink/ink7.xml"/><Relationship Id="rId4" Type="http://schemas.openxmlformats.org/officeDocument/2006/relationships/customXml" Target="../ink/ink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.png"/><Relationship Id="rId4" Type="http://schemas.openxmlformats.org/officeDocument/2006/relationships/customXml" Target="../ink/ink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video" Target="https://www.youtube.com/embed/NT14sw0_RRc?feature=oembed" TargetMode="Externa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Relationship Id="rId9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4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Imagen 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6758C5E1-CAEE-40A4-0CA6-0C89CC2F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09" y="73081"/>
            <a:ext cx="7145720" cy="6741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2" name="Imagen 1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A9848213-D22F-2335-AD73-66C7471B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1" y="733870"/>
            <a:ext cx="8186514" cy="58068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 y gob.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minoritario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42960" imgH="2664360" progId="">
                  <p:embed/>
                </p:oleObj>
              </mc:Choice>
              <mc:Fallback>
                <p:oleObj r:id="rId2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785695" y="4729163"/>
            <a:ext cx="7315318" cy="956288"/>
            <a:chOff x="609600" y="4767263"/>
            <a:chExt cx="7315200" cy="956288"/>
          </a:xfrm>
        </p:grpSpPr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56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El Rey es </a:t>
              </a:r>
              <a:br>
                <a:rPr lang="en-GB" altLang="es-MX" sz="2800" i="0" dirty="0">
                  <a:latin typeface="Arial" panose="020B0604020202020204" pitchFamily="34" charset="0"/>
                </a:rPr>
              </a:b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jefe de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estado</a:t>
              </a:r>
              <a:endPara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endParaRPr>
            </a:p>
          </p:txBody>
        </p:sp>
      </p:grpSp>
      <p:pic>
        <p:nvPicPr>
          <p:cNvPr id="2" name="Imagen 1" descr="Un hombre con traje sonriendo&#10;&#10;Descripción generada automáticamente">
            <a:extLst>
              <a:ext uri="{FF2B5EF4-FFF2-40B4-BE49-F238E27FC236}">
                <a16:creationId xmlns:a16="http://schemas.microsoft.com/office/drawing/2014/main" id="{FDFCDF05-66C6-F84F-FAC1-C0C480F6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2" y="1886306"/>
            <a:ext cx="2789757" cy="2818332"/>
          </a:xfrm>
          <a:prstGeom prst="rect">
            <a:avLst/>
          </a:prstGeom>
        </p:spPr>
      </p:pic>
      <p:pic>
        <p:nvPicPr>
          <p:cNvPr id="4" name="Imagen 3" descr="Un hombre mayor con traje y corbata sonriendo&#10;&#10;Descripción generada automáticamente">
            <a:extLst>
              <a:ext uri="{FF2B5EF4-FFF2-40B4-BE49-F238E27FC236}">
                <a16:creationId xmlns:a16="http://schemas.microsoft.com/office/drawing/2014/main" id="{FC1F2CFA-25BD-D5C9-4479-815A0E1F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18" y="1889376"/>
            <a:ext cx="3171381" cy="28121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XIII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invitó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locales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intervenir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guerra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vs. Francia,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Henry VIII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Roma,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alianza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refrenda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Carta Magna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Tentaciones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absolutistas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James I y Charles 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unilateralmente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España y Francia)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26406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1642-8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Guerra Civil, Cromwell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New Model Army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derrotan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dictadura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87885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1685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Glorious Revolution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monarquía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constitucional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Corona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facultades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paulatinamente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b="1" i="0" dirty="0">
                  <a:solidFill>
                    <a:srgbClr val="000000"/>
                  </a:solidFill>
                  <a:latin typeface="Arial"/>
                  <a:cs typeface="Lucida Sans Unicode"/>
                </a:rPr>
                <a:t>1707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: Ana de Estuardo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vetó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un </a:t>
              </a:r>
              <a:r>
                <a:rPr lang="en-GB" altLang="es-MX" sz="2800" dirty="0">
                  <a:solidFill>
                    <a:srgbClr val="000000"/>
                  </a:solidFill>
                  <a:latin typeface="Arial"/>
                  <a:cs typeface="Lucida Sans Unicode"/>
                </a:rPr>
                <a:t>Act of Parliament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por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última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ocasión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-&gt;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poderes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se </a:t>
              </a:r>
              <a:r>
                <a:rPr lang="en-GB" altLang="es-MX" sz="2800" b="1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fusionan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el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Parlamento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Regímenes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presidenciales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eficiencia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(2019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evidenció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secreto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ineficiente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La (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difícil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02590"/>
            <a:ext cx="7620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Pero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(informal) de roles?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 dirty="0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4055125"/>
            <a:ext cx="7620000" cy="227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mutua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Presidencialización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 del UK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88190"/>
            <a:ext cx="7620000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- 130mil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votarán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5sep2022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debates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julio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necesitará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PM es a sus backbenchers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un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sí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requiere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mayorías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populares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5619908"/>
            <a:ext cx="7620000" cy="50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Tensión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con 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instituciones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parlamentarias</a:t>
            </a:r>
            <a:endParaRPr lang="en-GB" sz="2800" i="0" dirty="0" err="1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7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liderazgo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2022</a:t>
            </a:r>
            <a:endParaRPr lang="es-E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7" y="1555615"/>
            <a:ext cx="7620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- 47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2010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Foreign Minister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stay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Favorita</a:t>
            </a:r>
            <a:endParaRPr lang="es-E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27" y="1025506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Liz Truss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7EA6CFF-5F1A-F071-449F-46999773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6" y="4221541"/>
            <a:ext cx="8070760" cy="224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- 42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2015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Perfil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técnico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Chancellor of </a:t>
            </a:r>
            <a:b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   the Exchequer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hizo campaña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leave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Pivotal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renuncia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Boris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098C0E7-4F73-B5D6-3FA5-168A03E63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59" y="3624892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Rishi Sunak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14:cNvPr>
              <p14:cNvContentPartPr/>
              <p14:nvPr/>
            </p14:nvContentPartPr>
            <p14:xfrm>
              <a:off x="843115" y="5052568"/>
              <a:ext cx="9524" cy="9524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5" y="457636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14:cNvPr>
              <p14:cNvContentPartPr/>
              <p14:nvPr/>
            </p14:nvContentPartPr>
            <p14:xfrm>
              <a:off x="1059425" y="5134619"/>
              <a:ext cx="9524" cy="9524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5" y="4658419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2" descr="Una pareja sonriendo&#10;&#10;Descripción generada automáticamente">
            <a:extLst>
              <a:ext uri="{FF2B5EF4-FFF2-40B4-BE49-F238E27FC236}">
                <a16:creationId xmlns:a16="http://schemas.microsoft.com/office/drawing/2014/main" id="{96339DD1-FD20-5CDC-3C33-59E2D155E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676" y="4261909"/>
            <a:ext cx="2743200" cy="2107692"/>
          </a:xfrm>
          <a:prstGeom prst="rect">
            <a:avLst/>
          </a:prstGeom>
        </p:spPr>
      </p:pic>
      <p:pic>
        <p:nvPicPr>
          <p:cNvPr id="13" name="Imagen 14">
            <a:extLst>
              <a:ext uri="{FF2B5EF4-FFF2-40B4-BE49-F238E27FC236}">
                <a16:creationId xmlns:a16="http://schemas.microsoft.com/office/drawing/2014/main" id="{A3C96D13-F855-D12E-A169-B43A06497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93" y="1113657"/>
            <a:ext cx="2131454" cy="30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99" y="222250"/>
            <a:ext cx="520315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Retos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formidables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36674"/>
            <a:ext cx="7620000" cy="314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sus 3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últimos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inflación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13%,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crecimiento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raquítico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2007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ruptura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alineaciones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tradicionales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 de 8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espera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NHS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6D94DAE-3F76-205A-1973-A5681460C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" y="5097304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Próxima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general: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diciembre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2024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quizás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antes)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662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31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Tony Blair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Gordon Brown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David Cameron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Theresa May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2016-19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Boris Johnson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2019-22</a:t>
            </a:r>
            <a:endParaRPr lang="en-GB" altLang="es-MX" sz="2800" i="0" u="sng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11071"/>
            <a:ext cx="8434008" cy="2565663"/>
            <a:chOff x="179512" y="939288"/>
            <a:chExt cx="8434473" cy="2565565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3928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326412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541" y="1371233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Imagen 2" descr="Persona con traje y corbata&#10;&#10;Descripción generada automáticamente">
            <a:extLst>
              <a:ext uri="{FF2B5EF4-FFF2-40B4-BE49-F238E27FC236}">
                <a16:creationId xmlns:a16="http://schemas.microsoft.com/office/drawing/2014/main" id="{2A97E22D-F4D2-C3DF-5763-7EE3FC55C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344" y="3978743"/>
            <a:ext cx="2743200" cy="20558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Junio 2022: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salida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sz="3200" b="1" i="0" err="1">
                <a:solidFill>
                  <a:schemeClr val="tx1"/>
                </a:solidFill>
                <a:latin typeface="Arial"/>
                <a:cs typeface="Lucida Sans Unicode"/>
              </a:rPr>
              <a:t>Gabinete</a:t>
            </a:r>
            <a:r>
              <a:rPr lang="en-US" altLang="es-MX" sz="3200" b="1" i="0">
                <a:solidFill>
                  <a:schemeClr val="tx1"/>
                </a:solidFill>
                <a:latin typeface="Arial"/>
                <a:cs typeface="Lucida Sans Unicode"/>
              </a:rPr>
              <a:t> 2022</a:t>
            </a:r>
            <a:r>
              <a:rPr lang="en-US" altLang="es-MX" sz="3200" i="0">
                <a:solidFill>
                  <a:schemeClr val="tx1"/>
                </a:solidFill>
                <a:latin typeface="Arial"/>
                <a:cs typeface="Lucida Sans Unicode"/>
              </a:rPr>
              <a:t>:   100% </a:t>
            </a:r>
            <a:r>
              <a:rPr lang="en-US" altLang="es-MX" sz="3200" i="0" err="1">
                <a:solidFill>
                  <a:schemeClr val="tx1"/>
                </a:solidFill>
                <a:latin typeface="Arial"/>
                <a:cs typeface="Lucida Sans Unicode"/>
              </a:rPr>
              <a:t>conservador</a:t>
            </a:r>
            <a:endParaRPr lang="en-US" altLang="es-MX" sz="3200" i="0">
              <a:solidFill>
                <a:schemeClr val="tx1"/>
              </a:solidFill>
              <a:latin typeface="Arial"/>
              <a:cs typeface="Lucida Sans Unicode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704248"/>
            <a:ext cx="8760541" cy="3964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 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 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MPs sin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derechos</a:t>
            </a:r>
            <a:endParaRPr lang="es-ES" dirty="0" err="1"/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Cagé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Dewitte: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finanzas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UK 1857-2017</a:t>
            </a:r>
            <a:endParaRPr lang="es-E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= 69k constituency-candidates (40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elecciones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Corr($-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)&gt;0, 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Δ</a:t>
            </a:r>
            <a:r>
              <a:rPr lang="en-GB" sz="2800" i="0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 post-1880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 max ~1982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(radio local 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wifi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Monto se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desplomó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: 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media $</a:t>
            </a:r>
            <a:r>
              <a:rPr lang="en-GB" altLang="es-MX" sz="2800" i="0" baseline="-25000" dirty="0">
                <a:solidFill>
                  <a:srgbClr val="003300"/>
                </a:solidFill>
                <a:latin typeface="Arial"/>
                <a:cs typeface="Lucida Sans Unicode"/>
              </a:rPr>
              <a:t>1865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=27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ingresos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anuales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media $</a:t>
            </a:r>
            <a:r>
              <a:rPr lang="en-GB" sz="2800" i="0" baseline="-25000" dirty="0">
                <a:solidFill>
                  <a:srgbClr val="003300"/>
                </a:solidFill>
                <a:latin typeface="Arial"/>
                <a:cs typeface="Arial"/>
              </a:rPr>
              <a:t>2017</a:t>
            </a: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=  0.2 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  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Antes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pagaba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staff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 hoy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anuncios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C2ED2546-A8DC-4A6A-30FE-8841FEF9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89" y="14485"/>
            <a:ext cx="6693107" cy="683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XXI: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Reino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profunda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Monumentales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fracasos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élite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(Cameron, Corbyn): 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14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C66E9B-FD60-4660-15E9-8AB4F7E3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9DEE144-14D1-9D0E-3D31-7B64B587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8" y="275325"/>
            <a:ext cx="8633085" cy="6336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5055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02702-47DA-43A9-64C3-9532574D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E46DC94-DA41-67A8-608B-4EE59F878D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387" y="362064"/>
            <a:ext cx="8850441" cy="6147796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6FDB2D-1B7A-E616-9648-EA2F9EA9C2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9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94662-FDB3-894B-FCC1-6BD1D4F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A040C99-2BCA-220A-EC47-9F587561F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59" y="264391"/>
            <a:ext cx="8625589" cy="6343140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E2F6FB-6C9C-4265-4D60-FA7832013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71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987E4-A1A4-106E-D436-034A8334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&#10;&#10;Descripción generada automáticamente">
            <a:extLst>
              <a:ext uri="{FF2B5EF4-FFF2-40B4-BE49-F238E27FC236}">
                <a16:creationId xmlns:a16="http://schemas.microsoft.com/office/drawing/2014/main" id="{4A8BB967-7309-D79C-9D6A-F884F3E599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3889" y="106575"/>
            <a:ext cx="6347085" cy="4372773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4D9032-092D-A483-AB61-97AA3C0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816" y="4755630"/>
            <a:ext cx="7973518" cy="1977636"/>
          </a:xfrm>
        </p:spPr>
        <p:txBody>
          <a:bodyPr lIns="91440" tIns="45720" rIns="91440" bIns="45720" anchor="t"/>
          <a:lstStyle/>
          <a:p>
            <a:pPr marL="340995" indent="-340995"/>
            <a:r>
              <a:rPr lang="es-ES" dirty="0"/>
              <a:t>USA (Jacobson):</a:t>
            </a:r>
            <a:br>
              <a:rPr lang="es-ES" dirty="0"/>
            </a:br>
            <a:r>
              <a:rPr lang="es-ES" dirty="0"/>
              <a:t>v</a:t>
            </a:r>
            <a:r>
              <a:rPr lang="es-ES" baseline="-25000" dirty="0"/>
              <a:t>i</a:t>
            </a:r>
            <a:r>
              <a:rPr lang="es-ES" dirty="0"/>
              <a:t> = </a:t>
            </a:r>
            <a:r>
              <a:rPr lang="es-ES" dirty="0">
                <a:ea typeface="+mn-lt"/>
                <a:cs typeface="+mn-lt"/>
              </a:rPr>
              <a:t>β</a:t>
            </a:r>
            <a:r>
              <a:rPr lang="es-ES" baseline="-25000" dirty="0">
                <a:ea typeface="+mn-lt"/>
                <a:cs typeface="+mn-lt"/>
              </a:rPr>
              <a:t>0</a:t>
            </a:r>
            <a:r>
              <a:rPr lang="es-ES" dirty="0"/>
              <a:t> + </a:t>
            </a:r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$</a:t>
            </a:r>
            <a:r>
              <a:rPr lang="es-ES" baseline="-25000" dirty="0">
                <a:cs typeface="Times New Roman"/>
              </a:rPr>
              <a:t>i</a:t>
            </a:r>
            <a:r>
              <a:rPr lang="es-ES" dirty="0">
                <a:cs typeface="Times New Roman"/>
              </a:rPr>
              <a:t>+…</a:t>
            </a:r>
            <a:endParaRPr lang="es-ES" dirty="0">
              <a:cs typeface="Lucida Sans Unicode"/>
            </a:endParaRPr>
          </a:p>
          <a:p>
            <a:pPr marL="340995" indent="-340995"/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 &lt; 0 !!!</a:t>
            </a:r>
          </a:p>
          <a:p>
            <a:pPr marL="340995" indent="-340995"/>
            <a:endParaRPr lang="es-ES" dirty="0"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350A6ED9-6C5E-6525-3631-72B82D2F6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29709"/>
              </p:ext>
            </p:extLst>
          </p:nvPr>
        </p:nvGraphicFramePr>
        <p:xfrm>
          <a:off x="3855470" y="4754730"/>
          <a:ext cx="5120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72056175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36360923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0254358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4943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            </a:t>
                      </a:r>
                      <a:r>
                        <a:rPr lang="es-ES" dirty="0" err="1"/>
                        <a:t>Pespectiva</a:t>
                      </a:r>
                      <a:r>
                        <a:rPr lang="es-ES" dirty="0"/>
                        <a:t> electoral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4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pésima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Gasto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$0</a:t>
                      </a:r>
                      <a:br>
                        <a:rPr lang="es-ES" dirty="0"/>
                      </a:br>
                      <a:r>
                        <a:rPr lang="es-ES" dirty="0"/>
                        <a:t>(abandona)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8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79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3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872" y="1387475"/>
            <a:ext cx="4213166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dirty="0">
                <a:solidFill>
                  <a:schemeClr val="tx1"/>
                </a:solidFill>
                <a:latin typeface="Times New Roman"/>
                <a:cs typeface="Lucida Sans Unicode"/>
              </a:rPr>
              <a:t>Liz Truss's meltdown </a:t>
            </a:r>
            <a:r>
              <a:rPr lang="en-US" altLang="es-MX" i="0" dirty="0">
                <a:solidFill>
                  <a:schemeClr val="tx1"/>
                </a:solidFill>
                <a:latin typeface="Times New Roman"/>
                <a:cs typeface="Lucida Sans Unicode"/>
              </a:rPr>
              <a:t>(0:00-8:05)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  <p:pic>
        <p:nvPicPr>
          <p:cNvPr id="3" name="Elementos multimedia en línea 2" title="Prime Minister's Questions (PMQs) - 19 October 2022">
            <a:hlinkClick r:id="" action="ppaction://media"/>
            <a:extLst>
              <a:ext uri="{FF2B5EF4-FFF2-40B4-BE49-F238E27FC236}">
                <a16:creationId xmlns:a16="http://schemas.microsoft.com/office/drawing/2014/main" id="{F1B051CD-97A7-6DF6-7768-76C73B67A0F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325887" y="220573"/>
            <a:ext cx="2690962" cy="160762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asamblea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Lords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cámara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Lords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Comunes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baja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7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Lords son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irrelevantes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Parliament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retrasar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legislación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temporalmente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(hasta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).  ¿Veto?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b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6772618" imgH="495491" progId="Excel.Sheet.8">
                    <p:embed/>
                  </p:oleObj>
                </mc:Choice>
                <mc:Fallback>
                  <p:oleObj name="Hoja de cálculo" r:id="rId2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  <p:extLst>
      <p:ext uri="{BB962C8B-B14F-4D97-AF65-F5344CB8AC3E}">
        <p14:creationId xmlns:p14="http://schemas.microsoft.com/office/powerpoint/2010/main" val="15136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391520" imgH="4810544" progId="Excel.Sheet.8">
                  <p:embed/>
                </p:oleObj>
              </mc:Choice>
              <mc:Fallback>
                <p:oleObj name="Hoja de cálculo" r:id="rId2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286832" imgH="3057982" progId="Excel.Chart.8">
                  <p:embed/>
                </p:oleObj>
              </mc:Choice>
              <mc:Fallback>
                <p:oleObj name="Gráfico" r:id="rId4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4677156" imgH="2476767" progId="Excel.Chart.8">
                  <p:embed followColorScheme="full"/>
                </p:oleObj>
              </mc:Choice>
              <mc:Fallback>
                <p:oleObj name="Gráfico" r:id="rId2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1160" imgH="3453840" progId="">
                  <p:embed/>
                </p:oleObj>
              </mc:Choice>
              <mc:Fallback>
                <p:oleObj r:id="rId2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801160" imgH="1137600" progId="Excel.Sheet.8">
                  <p:embed/>
                </p:oleObj>
              </mc:Choice>
              <mc:Fallback>
                <p:oleObj name="Hoja de cálculo" r:id="rId2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98400" imgH="2592000" progId="">
                  <p:embed/>
                </p:oleObj>
              </mc:Choice>
              <mc:Fallback>
                <p:oleObj r:id="rId2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enfoque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población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blanca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51" y="222250"/>
            <a:ext cx="6372571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Arial"/>
                <a:cs typeface="Lucida Sans Unicode"/>
              </a:rPr>
              <a:t>euroescepticismo</a:t>
            </a:r>
            <a:endParaRPr lang="en-GB" sz="32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19048" imgH="2066667" progId="">
                  <p:embed/>
                </p:oleObj>
              </mc:Choice>
              <mc:Fallback>
                <p:oleObj r:id="rId2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Modelo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Westminster: 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Alternativa: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   (2)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Traducción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votos-escaños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(3)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(4) Distribución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ministeriales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81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2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537</cp:revision>
  <dcterms:modified xsi:type="dcterms:W3CDTF">2024-08-21T14:34:36Z</dcterms:modified>
</cp:coreProperties>
</file>